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0D32FD5-7493-4164-98B4-121122F5FA25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D073EAC-D045-41BB-8378-74E745766B45}" type="datetimeFigureOut">
              <a:rPr lang="es-ES" smtClean="0"/>
              <a:t>17/03/2020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r>
              <a:rPr lang="es-ES" dirty="0" smtClean="0"/>
              <a:t>LA LOCALIDAD </a:t>
            </a:r>
            <a:br>
              <a:rPr lang="es-ES" dirty="0" smtClean="0"/>
            </a:br>
            <a:r>
              <a:rPr lang="es-ES" dirty="0" smtClean="0"/>
              <a:t>Y LA POBLACIÓN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873" y="5517232"/>
            <a:ext cx="1720280" cy="853193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Sergio </a:t>
            </a:r>
            <a:r>
              <a:rPr lang="es-ES" dirty="0">
                <a:solidFill>
                  <a:schemeClr val="tx1"/>
                </a:solidFill>
              </a:rPr>
              <a:t>A</a:t>
            </a:r>
            <a:r>
              <a:rPr lang="es-ES" dirty="0" smtClean="0">
                <a:solidFill>
                  <a:schemeClr val="tx1"/>
                </a:solidFill>
              </a:rPr>
              <a:t>rnau García. 3º EP. 19-20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4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PUEBLO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3657600" cy="4785712"/>
          </a:xfrm>
        </p:spPr>
        <p:txBody>
          <a:bodyPr>
            <a:normAutofit/>
          </a:bodyPr>
          <a:lstStyle/>
          <a:p>
            <a:r>
              <a:rPr lang="es-ES" sz="1600" b="1" dirty="0" smtClean="0"/>
              <a:t>¿Qué es y cómo es un pueblo?</a:t>
            </a:r>
          </a:p>
          <a:p>
            <a:r>
              <a:rPr lang="es-ES" sz="1400" dirty="0" smtClean="0"/>
              <a:t>En España decimos los pueblos son localidades de menos de 10.000 habitantes.</a:t>
            </a:r>
          </a:p>
          <a:p>
            <a:r>
              <a:rPr lang="es-ES" sz="1400" dirty="0" smtClean="0"/>
              <a:t>Normalmente los pueblos tienen </a:t>
            </a:r>
            <a:r>
              <a:rPr lang="es-ES" sz="1400" b="1" dirty="0" smtClean="0">
                <a:solidFill>
                  <a:srgbClr val="C00000"/>
                </a:solidFill>
              </a:rPr>
              <a:t>casas bajas</a:t>
            </a:r>
            <a:r>
              <a:rPr lang="es-ES" sz="1400" dirty="0" smtClean="0"/>
              <a:t> (no hay edificios altos, pero sí puede pasar alguna vez), </a:t>
            </a:r>
            <a:r>
              <a:rPr lang="es-ES" sz="1400" b="1" dirty="0" smtClean="0">
                <a:solidFill>
                  <a:srgbClr val="C00000"/>
                </a:solidFill>
              </a:rPr>
              <a:t>sus calles son cortas y estrechas </a:t>
            </a:r>
            <a:r>
              <a:rPr lang="es-ES" sz="1400" dirty="0" smtClean="0"/>
              <a:t>alrededor de una plaza y a las afueras del pueblo suele haber </a:t>
            </a:r>
            <a:r>
              <a:rPr lang="es-ES" sz="1400" b="1" dirty="0" smtClean="0">
                <a:solidFill>
                  <a:srgbClr val="C00000"/>
                </a:solidFill>
              </a:rPr>
              <a:t>campos de cultivo o puerto pesquero </a:t>
            </a:r>
            <a:r>
              <a:rPr lang="es-ES" sz="1400" dirty="0" smtClean="0"/>
              <a:t>si el pueblo es de costa.</a:t>
            </a:r>
          </a:p>
          <a:p>
            <a:r>
              <a:rPr lang="es-ES" sz="1600" dirty="0" smtClean="0"/>
              <a:t>Tipos de pueblo</a:t>
            </a:r>
          </a:p>
          <a:p>
            <a:r>
              <a:rPr lang="es-ES" sz="1400" dirty="0" smtClean="0"/>
              <a:t>Como pasa con los paisajes, podemos encontrar pueblo de: 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Montaña: </a:t>
            </a:r>
            <a:r>
              <a:rPr lang="es-ES" sz="1400" dirty="0" smtClean="0"/>
              <a:t>Que suele tener muchas cuestas y campos de cultivo por las montañas.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Llanura: </a:t>
            </a:r>
            <a:r>
              <a:rPr lang="es-ES" sz="1400" dirty="0" smtClean="0"/>
              <a:t>con alguna carretera cercana, a veces río y campos de cultivo alrededor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De costa: </a:t>
            </a:r>
            <a:r>
              <a:rPr lang="es-ES" sz="1400" dirty="0" smtClean="0"/>
              <a:t>Pegadito al mar, con puerto pesquero y muchas veces playas</a:t>
            </a:r>
            <a:endParaRPr lang="es-ES" sz="1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431" y="548680"/>
            <a:ext cx="1387227" cy="1849636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1700808"/>
            <a:ext cx="2146447" cy="160554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32" y="3356992"/>
            <a:ext cx="2070444" cy="138074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284" y="4737732"/>
            <a:ext cx="3384376" cy="1627496"/>
          </a:xfrm>
          <a:prstGeom prst="rect">
            <a:avLst/>
          </a:prstGeom>
        </p:spPr>
      </p:pic>
      <p:cxnSp>
        <p:nvCxnSpPr>
          <p:cNvPr id="10" name="9 Conector angular"/>
          <p:cNvCxnSpPr/>
          <p:nvPr/>
        </p:nvCxnSpPr>
        <p:spPr>
          <a:xfrm flipV="1">
            <a:off x="4067944" y="1556792"/>
            <a:ext cx="2304256" cy="1368152"/>
          </a:xfrm>
          <a:prstGeom prst="bentConnector3">
            <a:avLst>
              <a:gd name="adj1" fmla="val 5106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1835696" y="3429000"/>
            <a:ext cx="28803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1547664" y="4149080"/>
            <a:ext cx="410445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547664" y="5805264"/>
            <a:ext cx="288031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¿Cómo es la vida en los pueblos?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1400" dirty="0" smtClean="0"/>
              <a:t>Los pueblos pueden ser diferentes. Pueden tener </a:t>
            </a:r>
            <a:r>
              <a:rPr lang="es-ES" sz="1400" dirty="0" smtClean="0">
                <a:solidFill>
                  <a:srgbClr val="C00000"/>
                </a:solidFill>
              </a:rPr>
              <a:t>casas aisladas </a:t>
            </a:r>
            <a:r>
              <a:rPr lang="es-ES" sz="1400" dirty="0" smtClean="0"/>
              <a:t>(separadas), casas </a:t>
            </a:r>
            <a:r>
              <a:rPr lang="es-ES" sz="1400" dirty="0" smtClean="0">
                <a:solidFill>
                  <a:srgbClr val="C00000"/>
                </a:solidFill>
              </a:rPr>
              <a:t>alrededor de una plaza </a:t>
            </a:r>
            <a:r>
              <a:rPr lang="es-ES" sz="1400" dirty="0" smtClean="0"/>
              <a:t>o </a:t>
            </a:r>
            <a:r>
              <a:rPr lang="es-ES" sz="1400" dirty="0" smtClean="0">
                <a:solidFill>
                  <a:srgbClr val="C00000"/>
                </a:solidFill>
              </a:rPr>
              <a:t>casas al lado de una carretera.</a:t>
            </a:r>
          </a:p>
          <a:p>
            <a:r>
              <a:rPr lang="es-ES" sz="1400" dirty="0" smtClean="0"/>
              <a:t>Cuando hablamos de la vida </a:t>
            </a:r>
            <a:r>
              <a:rPr lang="es-ES" sz="1400" dirty="0" smtClean="0">
                <a:solidFill>
                  <a:srgbClr val="C00000"/>
                </a:solidFill>
              </a:rPr>
              <a:t>“rural” </a:t>
            </a:r>
            <a:r>
              <a:rPr lang="es-ES" sz="1400" dirty="0" smtClean="0"/>
              <a:t>no referimos a los pueblos.</a:t>
            </a:r>
          </a:p>
          <a:p>
            <a:r>
              <a:rPr lang="es-ES" sz="1400" dirty="0" smtClean="0"/>
              <a:t>Normalmente la gente de los pueblos trabaja en la </a:t>
            </a:r>
            <a:r>
              <a:rPr lang="es-ES" sz="1400" dirty="0" smtClean="0">
                <a:solidFill>
                  <a:srgbClr val="C00000"/>
                </a:solidFill>
              </a:rPr>
              <a:t>agricultura, ganadería </a:t>
            </a:r>
            <a:r>
              <a:rPr lang="es-ES" sz="1400" dirty="0" smtClean="0"/>
              <a:t>(animales) y </a:t>
            </a:r>
            <a:r>
              <a:rPr lang="es-ES" sz="1400" dirty="0" smtClean="0">
                <a:solidFill>
                  <a:srgbClr val="C00000"/>
                </a:solidFill>
              </a:rPr>
              <a:t>pesca</a:t>
            </a:r>
            <a:r>
              <a:rPr lang="es-ES" sz="1400" dirty="0" smtClean="0"/>
              <a:t> (en la costa). En algunos pueblos hay </a:t>
            </a:r>
            <a:r>
              <a:rPr lang="es-ES" sz="1400" dirty="0" smtClean="0">
                <a:solidFill>
                  <a:srgbClr val="C00000"/>
                </a:solidFill>
              </a:rPr>
              <a:t>turismo rural</a:t>
            </a:r>
            <a:r>
              <a:rPr lang="es-ES" sz="1400" dirty="0" smtClean="0"/>
              <a:t>. Los turistas buscan pueblos con playa o pueblos de montaña o llanura tranquilos.</a:t>
            </a:r>
          </a:p>
          <a:p>
            <a:r>
              <a:rPr lang="es-ES" sz="1400" dirty="0" smtClean="0">
                <a:solidFill>
                  <a:srgbClr val="C00000"/>
                </a:solidFill>
              </a:rPr>
              <a:t>No hay muchos coches </a:t>
            </a:r>
            <a:r>
              <a:rPr lang="es-ES" sz="1400" dirty="0" smtClean="0"/>
              <a:t>porque las distancias son cortas y la gente va a los sitios caminando.</a:t>
            </a:r>
          </a:p>
          <a:p>
            <a:r>
              <a:rPr lang="es-ES" sz="1400" dirty="0" smtClean="0"/>
              <a:t>En los pueblos </a:t>
            </a:r>
            <a:r>
              <a:rPr lang="es-ES" sz="1400" dirty="0" smtClean="0">
                <a:solidFill>
                  <a:srgbClr val="C00000"/>
                </a:solidFill>
              </a:rPr>
              <a:t>poca gente trabaja en servicios</a:t>
            </a:r>
            <a:r>
              <a:rPr lang="es-ES" sz="1400" dirty="0" smtClean="0"/>
              <a:t>, porque no hay muchas tiendas, transportes, hospitales…</a:t>
            </a:r>
            <a:endParaRPr lang="es-ES" sz="1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53136"/>
            <a:ext cx="2976709" cy="1512168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854" y="3173638"/>
            <a:ext cx="3571521" cy="1220269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59545"/>
            <a:ext cx="2545900" cy="1690637"/>
          </a:xfrm>
          <a:prstGeom prst="rect">
            <a:avLst/>
          </a:prstGeom>
        </p:spPr>
      </p:pic>
      <p:cxnSp>
        <p:nvCxnSpPr>
          <p:cNvPr id="9" name="8 Conector recto de flecha"/>
          <p:cNvCxnSpPr/>
          <p:nvPr/>
        </p:nvCxnSpPr>
        <p:spPr>
          <a:xfrm>
            <a:off x="2331230" y="1988840"/>
            <a:ext cx="247715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>
            <a:off x="2331230" y="2204863"/>
            <a:ext cx="2053624" cy="2880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1835696" y="2420888"/>
            <a:ext cx="244827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8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 CIUDAD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754760" cy="4590288"/>
          </a:xfrm>
        </p:spPr>
        <p:txBody>
          <a:bodyPr>
            <a:normAutofit/>
          </a:bodyPr>
          <a:lstStyle/>
          <a:p>
            <a:r>
              <a:rPr lang="es-ES" sz="1400" dirty="0" smtClean="0"/>
              <a:t>Las ciudades son localidades con </a:t>
            </a:r>
            <a:r>
              <a:rPr lang="es-ES" sz="1400" dirty="0" smtClean="0">
                <a:solidFill>
                  <a:srgbClr val="C00000"/>
                </a:solidFill>
              </a:rPr>
              <a:t>10.000 o más habitantes</a:t>
            </a:r>
            <a:r>
              <a:rPr lang="es-ES" sz="1400" dirty="0" smtClean="0"/>
              <a:t>. Son, por tanto, más grandes que los pueblos.</a:t>
            </a:r>
          </a:p>
          <a:p>
            <a:r>
              <a:rPr lang="es-ES" sz="1400" dirty="0" smtClean="0"/>
              <a:t>El </a:t>
            </a:r>
            <a:r>
              <a:rPr lang="es-ES" sz="1400" dirty="0" smtClean="0">
                <a:solidFill>
                  <a:srgbClr val="FF0000"/>
                </a:solidFill>
              </a:rPr>
              <a:t>centro</a:t>
            </a:r>
            <a:r>
              <a:rPr lang="es-ES" sz="1400" dirty="0" smtClean="0"/>
              <a:t> de la ciudad puede parecerse a un pueblo, con una plaza y casas bajas.</a:t>
            </a:r>
          </a:p>
          <a:p>
            <a:r>
              <a:rPr lang="es-ES" sz="1400" dirty="0" smtClean="0"/>
              <a:t>Tiene muchos </a:t>
            </a:r>
            <a:r>
              <a:rPr lang="es-ES" sz="1400" dirty="0" smtClean="0">
                <a:solidFill>
                  <a:srgbClr val="C00000"/>
                </a:solidFill>
              </a:rPr>
              <a:t>edificios </a:t>
            </a:r>
            <a:r>
              <a:rPr lang="es-ES" sz="1400" dirty="0" smtClean="0"/>
              <a:t>(viviendas, hoteles, teatros, cines, mercados, centros comerciales, hospitales, tiendas…)Algunos son muy </a:t>
            </a:r>
            <a:r>
              <a:rPr lang="es-ES" sz="1400" dirty="0" smtClean="0">
                <a:solidFill>
                  <a:srgbClr val="C00000"/>
                </a:solidFill>
              </a:rPr>
              <a:t>altos</a:t>
            </a:r>
            <a:r>
              <a:rPr lang="es-ES" sz="1400" dirty="0" smtClean="0"/>
              <a:t>.</a:t>
            </a:r>
          </a:p>
          <a:p>
            <a:r>
              <a:rPr lang="es-ES" sz="1400" dirty="0" smtClean="0"/>
              <a:t>Las </a:t>
            </a:r>
            <a:r>
              <a:rPr lang="es-ES" sz="1400" dirty="0" smtClean="0">
                <a:solidFill>
                  <a:srgbClr val="C00000"/>
                </a:solidFill>
              </a:rPr>
              <a:t>calles suelen ser largas y anchas</a:t>
            </a:r>
            <a:r>
              <a:rPr lang="es-ES" sz="1400" dirty="0" smtClean="0"/>
              <a:t>, excepto las del centro que pueden ser como las de los pueblos. Suele haber mucho tráfico de vehículos (coches, motos…)</a:t>
            </a:r>
          </a:p>
          <a:p>
            <a:r>
              <a:rPr lang="es-ES" sz="1400" dirty="0" smtClean="0"/>
              <a:t>Tienen </a:t>
            </a:r>
            <a:r>
              <a:rPr lang="es-ES" sz="1400" dirty="0" smtClean="0">
                <a:solidFill>
                  <a:srgbClr val="C00000"/>
                </a:solidFill>
              </a:rPr>
              <a:t>muchos servicios </a:t>
            </a:r>
            <a:r>
              <a:rPr lang="es-ES" sz="1400" dirty="0" smtClean="0"/>
              <a:t>(colegios, parques, tiendas, hospitales…)</a:t>
            </a:r>
          </a:p>
          <a:p>
            <a:r>
              <a:rPr lang="es-ES" sz="1400" dirty="0" smtClean="0"/>
              <a:t>Hay zonas industriales (fábricas y almacenes) que forman </a:t>
            </a:r>
            <a:r>
              <a:rPr lang="es-ES" sz="1400" dirty="0" smtClean="0">
                <a:solidFill>
                  <a:srgbClr val="C00000"/>
                </a:solidFill>
              </a:rPr>
              <a:t>polígonos industriales.</a:t>
            </a:r>
          </a:p>
          <a:p>
            <a:r>
              <a:rPr lang="es-ES" sz="1400" dirty="0" smtClean="0"/>
              <a:t>Las ciudades grandes se dividen en </a:t>
            </a:r>
            <a:r>
              <a:rPr lang="es-ES" sz="1400" dirty="0" smtClean="0">
                <a:solidFill>
                  <a:srgbClr val="C00000"/>
                </a:solidFill>
              </a:rPr>
              <a:t>barrios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2592288" cy="1679252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48680"/>
            <a:ext cx="1563638" cy="208485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68960"/>
            <a:ext cx="1440160" cy="1920213"/>
          </a:xfrm>
          <a:prstGeom prst="rect">
            <a:avLst/>
          </a:prstGeom>
        </p:spPr>
      </p:pic>
      <p:cxnSp>
        <p:nvCxnSpPr>
          <p:cNvPr id="9" name="8 Conector angular"/>
          <p:cNvCxnSpPr/>
          <p:nvPr/>
        </p:nvCxnSpPr>
        <p:spPr>
          <a:xfrm flipV="1">
            <a:off x="3563888" y="1149611"/>
            <a:ext cx="3024336" cy="432048"/>
          </a:xfrm>
          <a:prstGeom prst="bentConnector3">
            <a:avLst>
              <a:gd name="adj1" fmla="val 816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3563888" y="2564904"/>
            <a:ext cx="504056" cy="6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296298"/>
            <a:ext cx="1544231" cy="191274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1" y="5209039"/>
            <a:ext cx="2711202" cy="1427129"/>
          </a:xfrm>
          <a:prstGeom prst="rect">
            <a:avLst/>
          </a:prstGeom>
        </p:spPr>
      </p:pic>
      <p:cxnSp>
        <p:nvCxnSpPr>
          <p:cNvPr id="17" name="16 Conector recto de flecha"/>
          <p:cNvCxnSpPr/>
          <p:nvPr/>
        </p:nvCxnSpPr>
        <p:spPr>
          <a:xfrm>
            <a:off x="2627784" y="4797152"/>
            <a:ext cx="24482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 flipV="1">
            <a:off x="4067944" y="3212976"/>
            <a:ext cx="2304256" cy="432048"/>
          </a:xfrm>
          <a:prstGeom prst="bentConnector3">
            <a:avLst>
              <a:gd name="adj1" fmla="val 11119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flipV="1">
            <a:off x="3419872" y="5209039"/>
            <a:ext cx="936104" cy="164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Las zonas de la ciudad</a:t>
            </a:r>
            <a:endParaRPr lang="es-ES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" y="2348880"/>
            <a:ext cx="4361091" cy="3528392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3657600" cy="518457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ES" sz="1400" dirty="0" smtClean="0"/>
              <a:t>Las ciudades se dividen en 3 zonas:</a:t>
            </a:r>
          </a:p>
          <a:p>
            <a:r>
              <a:rPr lang="es-ES" sz="1400" dirty="0" smtClean="0"/>
              <a:t>La zona más antigua es el </a:t>
            </a:r>
            <a:r>
              <a:rPr lang="es-ES" sz="1400" dirty="0" smtClean="0">
                <a:solidFill>
                  <a:srgbClr val="FF0000"/>
                </a:solidFill>
              </a:rPr>
              <a:t>centro</a:t>
            </a:r>
            <a:r>
              <a:rPr lang="es-ES" sz="1400" dirty="0" smtClean="0"/>
              <a:t>. Tiene </a:t>
            </a:r>
            <a:r>
              <a:rPr lang="es-ES" sz="1400" dirty="0" smtClean="0">
                <a:solidFill>
                  <a:srgbClr val="FF0000"/>
                </a:solidFill>
              </a:rPr>
              <a:t>calles más cortas y estrechas</a:t>
            </a:r>
            <a:r>
              <a:rPr lang="es-ES" sz="1400" dirty="0" smtClean="0"/>
              <a:t>. No están ordenadas.</a:t>
            </a:r>
          </a:p>
          <a:p>
            <a:r>
              <a:rPr lang="es-ES" sz="1400" dirty="0" smtClean="0"/>
              <a:t>Alrededor del centro está el </a:t>
            </a:r>
            <a:r>
              <a:rPr lang="es-ES" sz="1400" dirty="0" smtClean="0">
                <a:solidFill>
                  <a:srgbClr val="FF0000"/>
                </a:solidFill>
              </a:rPr>
              <a:t>ensanche</a:t>
            </a:r>
            <a:r>
              <a:rPr lang="es-ES" sz="1400" dirty="0" smtClean="0"/>
              <a:t>. Es una zona más nueva, con </a:t>
            </a:r>
            <a:r>
              <a:rPr lang="es-ES" sz="1400" dirty="0" smtClean="0">
                <a:solidFill>
                  <a:srgbClr val="FF0000"/>
                </a:solidFill>
              </a:rPr>
              <a:t>calles largas y anchas</a:t>
            </a:r>
            <a:r>
              <a:rPr lang="es-ES" sz="1400" dirty="0" smtClean="0"/>
              <a:t> y mucho tráfico. </a:t>
            </a:r>
            <a:r>
              <a:rPr lang="es-ES" sz="1400" dirty="0" smtClean="0">
                <a:solidFill>
                  <a:srgbClr val="FF0000"/>
                </a:solidFill>
              </a:rPr>
              <a:t>Edificios altos</a:t>
            </a:r>
            <a:r>
              <a:rPr lang="es-ES" sz="1400" dirty="0" smtClean="0"/>
              <a:t>. Aquí hay viviendas y oficinas.</a:t>
            </a:r>
          </a:p>
          <a:p>
            <a:r>
              <a:rPr lang="es-ES" sz="1400" dirty="0" smtClean="0"/>
              <a:t>Lo más alejado del centro es la </a:t>
            </a:r>
            <a:r>
              <a:rPr lang="es-ES" sz="1400" dirty="0" smtClean="0">
                <a:solidFill>
                  <a:srgbClr val="FF0000"/>
                </a:solidFill>
              </a:rPr>
              <a:t>periferia</a:t>
            </a:r>
            <a:r>
              <a:rPr lang="es-ES" sz="1400" dirty="0" smtClean="0"/>
              <a:t> o las afueras de la ciudad. Aquí podemos encontrar barrios más modernos con </a:t>
            </a:r>
            <a:r>
              <a:rPr lang="es-ES" sz="1400" dirty="0" smtClean="0">
                <a:solidFill>
                  <a:srgbClr val="FF0000"/>
                </a:solidFill>
              </a:rPr>
              <a:t>casas bajas, centros comerciales, polígonos industriales y parques grandes.</a:t>
            </a:r>
          </a:p>
          <a:p>
            <a:r>
              <a:rPr lang="es-ES" sz="1800" dirty="0" smtClean="0"/>
              <a:t>¿Cómo se vive en la ciudad?</a:t>
            </a:r>
          </a:p>
          <a:p>
            <a:r>
              <a:rPr lang="es-ES" sz="1400" dirty="0" smtClean="0"/>
              <a:t>Como es grande, la gente </a:t>
            </a:r>
            <a:r>
              <a:rPr lang="es-ES" sz="1400" dirty="0" smtClean="0">
                <a:solidFill>
                  <a:srgbClr val="C00000"/>
                </a:solidFill>
              </a:rPr>
              <a:t>usa el coche </a:t>
            </a:r>
            <a:r>
              <a:rPr lang="es-ES" sz="1400" dirty="0" smtClean="0"/>
              <a:t>y otros transportes para ir a otras zonas a trabajar, a comprar, al cine… Por eso están más </a:t>
            </a:r>
            <a:r>
              <a:rPr lang="es-ES" sz="1400" dirty="0" smtClean="0">
                <a:solidFill>
                  <a:srgbClr val="C00000"/>
                </a:solidFill>
              </a:rPr>
              <a:t>contaminadas</a:t>
            </a:r>
          </a:p>
          <a:p>
            <a:r>
              <a:rPr lang="es-ES" sz="1400" dirty="0" smtClean="0"/>
              <a:t>La mayoría de la gente </a:t>
            </a:r>
            <a:r>
              <a:rPr lang="es-ES" sz="1400" dirty="0" smtClean="0">
                <a:solidFill>
                  <a:srgbClr val="C00000"/>
                </a:solidFill>
              </a:rPr>
              <a:t>trabaja en servicios </a:t>
            </a:r>
            <a:r>
              <a:rPr lang="es-ES" sz="1400" dirty="0" smtClean="0"/>
              <a:t>(tiendas, hoteles, hospitales, transportes, colegios) y también en </a:t>
            </a:r>
            <a:r>
              <a:rPr lang="es-ES" sz="1400" dirty="0" smtClean="0">
                <a:solidFill>
                  <a:srgbClr val="C00000"/>
                </a:solidFill>
              </a:rPr>
              <a:t>fábricas</a:t>
            </a:r>
            <a:r>
              <a:rPr lang="es-ES" sz="1400" dirty="0" smtClean="0"/>
              <a:t>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047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¿Qué diferencia a las ciudades y a los pueblos?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3657600" cy="4590288"/>
          </a:xfrm>
        </p:spPr>
        <p:txBody>
          <a:bodyPr>
            <a:normAutofit/>
          </a:bodyPr>
          <a:lstStyle/>
          <a:p>
            <a:pPr marL="411480" lvl="1" indent="0" algn="ctr">
              <a:buNone/>
            </a:pPr>
            <a:r>
              <a:rPr lang="es-ES" sz="2000" dirty="0" smtClean="0"/>
              <a:t>Pueblos</a:t>
            </a:r>
          </a:p>
          <a:p>
            <a:r>
              <a:rPr lang="es-ES" sz="1400" dirty="0" smtClean="0"/>
              <a:t>Viven menos de 10.000 personas.</a:t>
            </a:r>
          </a:p>
          <a:p>
            <a:r>
              <a:rPr lang="es-ES" sz="1400" dirty="0" smtClean="0"/>
              <a:t>Las </a:t>
            </a:r>
            <a:r>
              <a:rPr lang="es-ES" sz="1400" dirty="0"/>
              <a:t>calles son cortas y </a:t>
            </a:r>
            <a:r>
              <a:rPr lang="es-ES" sz="1400" dirty="0" smtClean="0"/>
              <a:t>estrechas.</a:t>
            </a:r>
            <a:endParaRPr lang="es-ES" sz="1400" dirty="0"/>
          </a:p>
          <a:p>
            <a:endParaRPr lang="es-ES" sz="1400" dirty="0" smtClean="0"/>
          </a:p>
          <a:p>
            <a:r>
              <a:rPr lang="es-ES" sz="1400" dirty="0" smtClean="0"/>
              <a:t>Casi no pasan coches.</a:t>
            </a:r>
          </a:p>
          <a:p>
            <a:r>
              <a:rPr lang="es-ES" sz="1400" dirty="0" smtClean="0"/>
              <a:t>Las casas suelen ser bajas.</a:t>
            </a:r>
          </a:p>
          <a:p>
            <a:endParaRPr lang="es-ES" sz="1400" dirty="0"/>
          </a:p>
          <a:p>
            <a:r>
              <a:rPr lang="es-ES" sz="1400" dirty="0" smtClean="0"/>
              <a:t>No hay muchos edificios además de las casas, el ayuntamiento y algunas tiendas.</a:t>
            </a:r>
          </a:p>
          <a:p>
            <a:r>
              <a:rPr lang="es-ES" sz="1400" dirty="0" smtClean="0"/>
              <a:t>Están rodeados de naturaleza o campos de cultivo.</a:t>
            </a:r>
          </a:p>
          <a:p>
            <a:r>
              <a:rPr lang="es-ES" sz="1400" dirty="0" smtClean="0"/>
              <a:t>Como son pequeños, no se dividen en zonas.</a:t>
            </a:r>
          </a:p>
          <a:p>
            <a:r>
              <a:rPr lang="es-ES" sz="1400" dirty="0" smtClean="0"/>
              <a:t>Trabajan en la agricultura, ganadería, pesca y, algunos, en turismo rural.</a:t>
            </a:r>
            <a:endParaRPr lang="es-ES" sz="1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7984" y="1772816"/>
            <a:ext cx="3657600" cy="4590288"/>
          </a:xfrm>
        </p:spPr>
        <p:txBody>
          <a:bodyPr/>
          <a:lstStyle/>
          <a:p>
            <a:pPr marL="114300" indent="0" algn="ctr">
              <a:buNone/>
            </a:pPr>
            <a:r>
              <a:rPr lang="es-ES" sz="2000" dirty="0" smtClean="0"/>
              <a:t>Ciudades</a:t>
            </a:r>
          </a:p>
          <a:p>
            <a:r>
              <a:rPr lang="es-ES" sz="1400" dirty="0" smtClean="0"/>
              <a:t>Viven a partir de 10.000 personas.</a:t>
            </a:r>
          </a:p>
          <a:p>
            <a:r>
              <a:rPr lang="es-ES" sz="1400" dirty="0"/>
              <a:t>L</a:t>
            </a:r>
            <a:r>
              <a:rPr lang="es-ES" sz="1400" dirty="0" smtClean="0"/>
              <a:t>as calles son largas y anchas.</a:t>
            </a:r>
          </a:p>
          <a:p>
            <a:r>
              <a:rPr lang="es-ES" sz="1400" dirty="0" smtClean="0"/>
              <a:t>Hay </a:t>
            </a:r>
            <a:r>
              <a:rPr lang="es-ES" sz="1400" dirty="0"/>
              <a:t>mucho tráfico </a:t>
            </a:r>
            <a:r>
              <a:rPr lang="es-ES" sz="1400" dirty="0" smtClean="0"/>
              <a:t>.</a:t>
            </a:r>
          </a:p>
          <a:p>
            <a:r>
              <a:rPr lang="es-ES" sz="1400" dirty="0" smtClean="0"/>
              <a:t>Los edificios son altos, menos en las afueras que puede haber casas bajas.</a:t>
            </a:r>
          </a:p>
          <a:p>
            <a:r>
              <a:rPr lang="es-ES" sz="1400" dirty="0" smtClean="0"/>
              <a:t>Hay muchos edificios diferentes: viviendas, hoteles, oficinas, tiendas, centros comerciales, hospitales, polideportivos, colegios…</a:t>
            </a:r>
          </a:p>
          <a:p>
            <a:r>
              <a:rPr lang="es-ES" sz="1400" dirty="0" smtClean="0"/>
              <a:t>El centro está lejos de la naturaleza.</a:t>
            </a:r>
          </a:p>
          <a:p>
            <a:r>
              <a:rPr lang="es-ES" sz="1400" dirty="0" smtClean="0"/>
              <a:t>Se dividen en barrios porque son muy grandes.</a:t>
            </a:r>
          </a:p>
          <a:p>
            <a:r>
              <a:rPr lang="es-ES" sz="1400" dirty="0" smtClean="0"/>
              <a:t>Trabajan en los servicios que necesita le gente o en fábricas.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5321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</a:t>
            </a:r>
            <a:r>
              <a:rPr lang="es-ES" sz="4000" dirty="0" smtClean="0"/>
              <a:t>Siempre vive el mismo número de personas en una localidad?</a:t>
            </a:r>
            <a:endParaRPr lang="es-ES" sz="4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79512" y="1628800"/>
            <a:ext cx="7992888" cy="4824536"/>
          </a:xfrm>
        </p:spPr>
        <p:txBody>
          <a:bodyPr/>
          <a:lstStyle/>
          <a:p>
            <a:pPr marL="114300" indent="0">
              <a:buNone/>
            </a:pPr>
            <a:r>
              <a:rPr lang="es-ES" sz="1600" dirty="0" smtClean="0">
                <a:solidFill>
                  <a:srgbClr val="C00000"/>
                </a:solidFill>
              </a:rPr>
              <a:t>¿Qué es la población? </a:t>
            </a:r>
            <a:r>
              <a:rPr lang="es-ES" sz="1600" dirty="0" smtClean="0"/>
              <a:t>La población está formada por las personas que viven en una localidad. Si viven en </a:t>
            </a:r>
            <a:r>
              <a:rPr lang="es-ES" sz="1600" dirty="0" smtClean="0">
                <a:solidFill>
                  <a:srgbClr val="C00000"/>
                </a:solidFill>
              </a:rPr>
              <a:t>pueblos</a:t>
            </a:r>
            <a:r>
              <a:rPr lang="es-ES" sz="1600" dirty="0" smtClean="0"/>
              <a:t>, es </a:t>
            </a:r>
            <a:r>
              <a:rPr lang="es-ES" sz="1600" dirty="0" smtClean="0">
                <a:solidFill>
                  <a:srgbClr val="C00000"/>
                </a:solidFill>
              </a:rPr>
              <a:t>población rural</a:t>
            </a:r>
            <a:r>
              <a:rPr lang="es-ES" sz="1600" dirty="0" smtClean="0"/>
              <a:t>. </a:t>
            </a:r>
          </a:p>
          <a:p>
            <a:pPr marL="114300" indent="0">
              <a:buNone/>
            </a:pPr>
            <a:r>
              <a:rPr lang="es-ES" sz="1600" dirty="0" smtClean="0"/>
              <a:t>Si viven en </a:t>
            </a:r>
            <a:r>
              <a:rPr lang="es-ES" sz="1600" dirty="0" smtClean="0">
                <a:solidFill>
                  <a:srgbClr val="C00000"/>
                </a:solidFill>
              </a:rPr>
              <a:t>ciudades</a:t>
            </a:r>
            <a:r>
              <a:rPr lang="es-ES" sz="1600" dirty="0" smtClean="0"/>
              <a:t>, es </a:t>
            </a:r>
            <a:r>
              <a:rPr lang="es-ES" sz="1600" dirty="0" smtClean="0">
                <a:solidFill>
                  <a:srgbClr val="C00000"/>
                </a:solidFill>
              </a:rPr>
              <a:t>población urbana</a:t>
            </a:r>
            <a:r>
              <a:rPr lang="es-ES" sz="1600" dirty="0" smtClean="0"/>
              <a:t>.</a:t>
            </a:r>
          </a:p>
          <a:p>
            <a:r>
              <a:rPr lang="es-ES" sz="1600" dirty="0" smtClean="0"/>
              <a:t>La población de una localidad va cambiando. Depende de:</a:t>
            </a:r>
          </a:p>
          <a:p>
            <a:endParaRPr lang="es-ES" dirty="0" smtClean="0"/>
          </a:p>
          <a:p>
            <a:pPr marL="114300" indent="0">
              <a:buNone/>
            </a:pPr>
            <a:r>
              <a:rPr lang="es-ES" sz="1600" dirty="0" smtClean="0">
                <a:solidFill>
                  <a:srgbClr val="C00000"/>
                </a:solidFill>
              </a:rPr>
              <a:t>La natalidad y la mortalidad</a:t>
            </a:r>
            <a:r>
              <a:rPr lang="es-ES" sz="1600" dirty="0" smtClean="0"/>
              <a:t>		            </a:t>
            </a:r>
          </a:p>
          <a:p>
            <a:r>
              <a:rPr lang="es-ES" sz="1600" dirty="0" smtClean="0"/>
              <a:t>La natalidad es el número de personas que nacen en un sitio.</a:t>
            </a:r>
          </a:p>
          <a:p>
            <a:r>
              <a:rPr lang="es-ES" sz="1600" dirty="0" smtClean="0"/>
              <a:t>La mortalidad es el número de personas que mueren en un sitio.</a:t>
            </a:r>
          </a:p>
          <a:p>
            <a:r>
              <a:rPr lang="es-ES" sz="1600" dirty="0" smtClean="0"/>
              <a:t>Durante un año, si la natalidad es mayor que la mortalidad, la población crece.</a:t>
            </a:r>
          </a:p>
          <a:p>
            <a:endParaRPr lang="es-ES" sz="1600" dirty="0" smtClean="0"/>
          </a:p>
          <a:p>
            <a:pPr marL="114300" indent="0">
              <a:buNone/>
            </a:pPr>
            <a:r>
              <a:rPr lang="es-ES" sz="1600" dirty="0" smtClean="0">
                <a:solidFill>
                  <a:srgbClr val="C00000"/>
                </a:solidFill>
              </a:rPr>
              <a:t>El cambio de localidad de las personas</a:t>
            </a:r>
          </a:p>
          <a:p>
            <a:r>
              <a:rPr lang="es-ES" sz="1600" dirty="0" smtClean="0"/>
              <a:t>Las personas no siempre viven en el mismo sitio. Hay muchos cambios. Los </a:t>
            </a:r>
            <a:r>
              <a:rPr lang="es-ES" sz="1600" dirty="0" smtClean="0">
                <a:solidFill>
                  <a:srgbClr val="C00000"/>
                </a:solidFill>
              </a:rPr>
              <a:t>emigrantes</a:t>
            </a:r>
            <a:r>
              <a:rPr lang="es-ES" sz="1600" dirty="0" smtClean="0"/>
              <a:t> son las personas que se van del sitio donde nacieron.</a:t>
            </a:r>
          </a:p>
          <a:p>
            <a:r>
              <a:rPr lang="es-ES" sz="1600" dirty="0" smtClean="0"/>
              <a:t>Los </a:t>
            </a:r>
            <a:r>
              <a:rPr lang="es-ES" sz="1600" dirty="0" smtClean="0">
                <a:solidFill>
                  <a:srgbClr val="C00000"/>
                </a:solidFill>
              </a:rPr>
              <a:t>inmigrantes</a:t>
            </a:r>
            <a:r>
              <a:rPr lang="es-ES" sz="1600" dirty="0" smtClean="0"/>
              <a:t> son las personas que vienen de otros sitios.</a:t>
            </a:r>
          </a:p>
          <a:p>
            <a:r>
              <a:rPr lang="es-ES" sz="1600" dirty="0" smtClean="0"/>
              <a:t>Las </a:t>
            </a:r>
            <a:r>
              <a:rPr lang="es-ES" sz="1600" dirty="0" smtClean="0">
                <a:solidFill>
                  <a:srgbClr val="C00000"/>
                </a:solidFill>
              </a:rPr>
              <a:t>ciudades se van haciendo cada vez más grandes </a:t>
            </a:r>
            <a:r>
              <a:rPr lang="es-ES" sz="1600" dirty="0" smtClean="0"/>
              <a:t>porque va gente a vivir. Muchos </a:t>
            </a:r>
            <a:r>
              <a:rPr lang="es-ES" sz="1600" dirty="0" smtClean="0">
                <a:solidFill>
                  <a:srgbClr val="C00000"/>
                </a:solidFill>
              </a:rPr>
              <a:t>pueblos se vacían </a:t>
            </a:r>
            <a:r>
              <a:rPr lang="es-ES" sz="1600" dirty="0" smtClean="0"/>
              <a:t>porque la gente se va al no encontrar trabajo.</a:t>
            </a:r>
            <a:endParaRPr lang="es-ES" sz="1600" dirty="0"/>
          </a:p>
        </p:txBody>
      </p:sp>
      <p:cxnSp>
        <p:nvCxnSpPr>
          <p:cNvPr id="6" name="5 Conector recto de flecha"/>
          <p:cNvCxnSpPr/>
          <p:nvPr/>
        </p:nvCxnSpPr>
        <p:spPr>
          <a:xfrm flipH="1">
            <a:off x="2627784" y="2852936"/>
            <a:ext cx="266429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H="1">
            <a:off x="1043608" y="2852936"/>
            <a:ext cx="4248472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9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085"/>
            <a:ext cx="7620000" cy="1143000"/>
          </a:xfrm>
        </p:spPr>
        <p:txBody>
          <a:bodyPr/>
          <a:lstStyle/>
          <a:p>
            <a:pPr algn="ctr"/>
            <a:r>
              <a:rPr lang="es-ES" dirty="0" smtClean="0"/>
              <a:t>El plano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" sz="1800" dirty="0" smtClean="0"/>
              <a:t>El </a:t>
            </a:r>
            <a:r>
              <a:rPr lang="es-ES" sz="1800" dirty="0" smtClean="0">
                <a:solidFill>
                  <a:srgbClr val="C00000"/>
                </a:solidFill>
              </a:rPr>
              <a:t>plano</a:t>
            </a:r>
            <a:r>
              <a:rPr lang="es-ES" sz="1800" dirty="0" smtClean="0"/>
              <a:t> es un </a:t>
            </a:r>
            <a:r>
              <a:rPr lang="es-ES" sz="1800" dirty="0" smtClean="0">
                <a:solidFill>
                  <a:srgbClr val="C00000"/>
                </a:solidFill>
              </a:rPr>
              <a:t>dibujo</a:t>
            </a:r>
            <a:r>
              <a:rPr lang="es-ES" sz="1800" dirty="0" smtClean="0"/>
              <a:t> que representa desde arriba las calles de las ciudades y pueblos.</a:t>
            </a:r>
          </a:p>
          <a:p>
            <a:r>
              <a:rPr lang="es-ES" sz="1800" dirty="0" smtClean="0"/>
              <a:t>Podemos ver dónde están algunos lugares importantes</a:t>
            </a:r>
          </a:p>
          <a:p>
            <a:r>
              <a:rPr lang="es-ES" sz="1800" dirty="0" smtClean="0"/>
              <a:t>Sirve para orientarse (saber ir de un lado a otro sin perderse), para encontrar lugares que no conoces o para buscar los caminos más cortos para ir a los sitios.</a:t>
            </a:r>
          </a:p>
          <a:p>
            <a:r>
              <a:rPr lang="es-ES" sz="1800" dirty="0" smtClean="0"/>
              <a:t>Los turistas, que son personas que visitan una localidad, los usan mucho.</a:t>
            </a:r>
          </a:p>
          <a:p>
            <a:r>
              <a:rPr lang="es-ES" sz="1800" dirty="0" smtClean="0"/>
              <a:t>También hay planos de centros comerciales, parques de tracciones, universidades…</a:t>
            </a:r>
            <a:endParaRPr lang="es-ES" sz="18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2" t="52852" r="26682" b="378"/>
          <a:stretch/>
        </p:blipFill>
        <p:spPr>
          <a:xfrm>
            <a:off x="4211960" y="892371"/>
            <a:ext cx="3836679" cy="2848147"/>
          </a:xfr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98" y="3717032"/>
            <a:ext cx="3926510" cy="269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08920"/>
            <a:ext cx="7620000" cy="1143000"/>
          </a:xfrm>
        </p:spPr>
        <p:txBody>
          <a:bodyPr/>
          <a:lstStyle/>
          <a:p>
            <a:r>
              <a:rPr lang="es-ES" dirty="0" smtClean="0"/>
              <a:t>Y eso es todo lo que queríamos aprender de las localidades.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53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602</TotalTime>
  <Words>898</Words>
  <Application>Microsoft Office PowerPoint</Application>
  <PresentationFormat>Presentación en pantalla (4:3)</PresentationFormat>
  <Paragraphs>75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Adyacencia</vt:lpstr>
      <vt:lpstr>LA LOCALIDAD  Y LA POBLACIÓN</vt:lpstr>
      <vt:lpstr>EL PUEBLO</vt:lpstr>
      <vt:lpstr>¿Cómo es la vida en los pueblos?</vt:lpstr>
      <vt:lpstr>LA CIUDAD</vt:lpstr>
      <vt:lpstr>Las zonas de la ciudad</vt:lpstr>
      <vt:lpstr>¿Qué diferencia a las ciudades y a los pueblos?</vt:lpstr>
      <vt:lpstr>¿Siempre vive el mismo número de personas en una localidad?</vt:lpstr>
      <vt:lpstr>El plano</vt:lpstr>
      <vt:lpstr>Y eso es todo lo que queríamos aprender de las localidades.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22</cp:revision>
  <dcterms:created xsi:type="dcterms:W3CDTF">2020-03-15T19:15:04Z</dcterms:created>
  <dcterms:modified xsi:type="dcterms:W3CDTF">2020-03-17T09:32:24Z</dcterms:modified>
</cp:coreProperties>
</file>